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theme/theme18.xml" ContentType="application/vnd.openxmlformats-officedocument.theme+xml"/>
  <Override PartName="/ppt/slideLayouts/slideLayout4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2" r:id="rId5"/>
    <p:sldMasterId id="2147483670" r:id="rId6"/>
    <p:sldMasterId id="2147483658" r:id="rId7"/>
    <p:sldMasterId id="2147483672" r:id="rId8"/>
    <p:sldMasterId id="2147483664" r:id="rId9"/>
    <p:sldMasterId id="2147483674" r:id="rId10"/>
    <p:sldMasterId id="2147483676" r:id="rId11"/>
    <p:sldMasterId id="2147483698" r:id="rId12"/>
    <p:sldMasterId id="2147483700" r:id="rId13"/>
    <p:sldMasterId id="2147483708" r:id="rId14"/>
    <p:sldMasterId id="2147483712" r:id="rId15"/>
    <p:sldMasterId id="2147483716" r:id="rId16"/>
    <p:sldMasterId id="2147483719" r:id="rId17"/>
    <p:sldMasterId id="2147483723" r:id="rId18"/>
    <p:sldMasterId id="2147483738" r:id="rId19"/>
    <p:sldMasterId id="2147483741" r:id="rId20"/>
    <p:sldMasterId id="2147483746" r:id="rId21"/>
    <p:sldMasterId id="2147483758" r:id="rId22"/>
  </p:sldMasterIdLst>
  <p:notesMasterIdLst>
    <p:notesMasterId r:id="rId29"/>
  </p:notesMasterIdLst>
  <p:handoutMasterIdLst>
    <p:handoutMasterId r:id="rId30"/>
  </p:handoutMasterIdLst>
  <p:sldIdLst>
    <p:sldId id="298" r:id="rId23"/>
    <p:sldId id="1411" r:id="rId24"/>
    <p:sldId id="1412" r:id="rId25"/>
    <p:sldId id="270" r:id="rId26"/>
    <p:sldId id="1414" r:id="rId27"/>
    <p:sldId id="1415" r:id="rId28"/>
  </p:sldIdLst>
  <p:sldSz cx="12192000" cy="6858000"/>
  <p:notesSz cx="10953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urston, Joel (jt9sz)" initials="TJ(" lastIdx="4" clrIdx="0">
    <p:extLst>
      <p:ext uri="{19B8F6BF-5375-455C-9EA6-DF929625EA0E}">
        <p15:presenceInfo xmlns:p15="http://schemas.microsoft.com/office/powerpoint/2012/main" userId="Thurston, Joel (jt9sz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12F6C"/>
    <a:srgbClr val="00306C"/>
    <a:srgbClr val="0070C0"/>
    <a:srgbClr val="002E6C"/>
    <a:srgbClr val="E46C0A"/>
    <a:srgbClr val="FFCC99"/>
    <a:srgbClr val="FBE5D6"/>
    <a:srgbClr val="F19865"/>
    <a:srgbClr val="FFA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5628" autoAdjust="0"/>
  </p:normalViewPr>
  <p:slideViewPr>
    <p:cSldViewPr snapToGrid="0">
      <p:cViewPr varScale="1">
        <p:scale>
          <a:sx n="126" d="100"/>
          <a:sy n="126" d="100"/>
        </p:scale>
        <p:origin x="13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8534063" y="4294188"/>
            <a:ext cx="38163501" cy="21467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538" y="27193461"/>
            <a:ext cx="876300" cy="257622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72866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36692" y="4226501"/>
            <a:ext cx="6384615" cy="468731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UVA Environmental Resilience Institute [</a:t>
            </a:r>
            <a:r>
              <a:rPr lang="en-US" sz="12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Department of Environmental Sciences, UVA Engineering, Network Systems Science and Advanced Computing (NSSAC)]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9E2E7-B49B-654D-8C2C-2E24C7E5D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63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Inputs into microscale simulation models</a:t>
            </a:r>
          </a:p>
          <a:p>
            <a:r>
              <a:rPr lang="en-US" dirty="0"/>
              <a:t>Reaggregation at new geographies (e.g. block group =&gt; political or school boundaries)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306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projections using cohort-component method from Census -- under multiple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7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2185434"/>
            <a:ext cx="5419628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2185434"/>
            <a:ext cx="5264149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440267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06426" y="2006600"/>
            <a:ext cx="4240107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22987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738266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4239564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187135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800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69264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rgbClr val="E46C0A"/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175D-B2D9-2947-8BCF-E687A7FE1857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D77B-0506-FE43-8A0C-C4BA365F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32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91315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071F-E573-47EB-8AEA-9FDE5BD6A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DB1F2-3747-4702-9B11-4693ED58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5A38D-D90D-4132-B073-FD3AD1F7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3657-14BD-45A1-93C4-8C0B73BB50C3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FD3E-0E1B-4277-9714-F14F7F95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BC8D-FD5B-4843-805D-9B7B8100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24A-2A69-4E5D-AE09-F1B680DD9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83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AD4-476A-4EC5-A58D-016A19D6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103D7-204F-4731-9FA3-D970C873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3657-14BD-45A1-93C4-8C0B73BB50C3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79CB-265D-40B9-976F-D6CAB68B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93402-7E98-411D-937B-8AA1D8AC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24A-2A69-4E5D-AE09-F1B680DD9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7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2687841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734783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7610611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3646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809490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6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707C-19E4-0943-A995-81D349022A74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2393969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37291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9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02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1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emf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8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55" r:id="rId2"/>
    <p:sldLayoutId id="2147483756" r:id="rId3"/>
    <p:sldLayoutId id="214748376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9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4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4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VA_Primary_white.eps">
            <a:extLst>
              <a:ext uri="{FF2B5EF4-FFF2-40B4-BE49-F238E27FC236}">
                <a16:creationId xmlns:a16="http://schemas.microsoft.com/office/drawing/2014/main" id="{14E66DA3-969A-1E4A-9C04-CB30DE4BFD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180" y="6224048"/>
            <a:ext cx="1645920" cy="4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  <p:sldLayoutId id="2147483693" r:id="rId6"/>
    <p:sldLayoutId id="2147483692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2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1" y="277922"/>
            <a:ext cx="1877883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7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FEE16-DE78-9346-8ADF-76D30FD1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5906279"/>
            <a:ext cx="3441261" cy="730678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6191" y="3429000"/>
            <a:ext cx="11814048" cy="831502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2700" b="1" i="0" u="none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8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E47100"/>
                </a:solidFill>
              </a:uFill>
              <a:latin typeface="ITC Franklin Gothic Std Book" panose="020B050403050302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400" cap="none" dirty="0">
              <a:solidFill>
                <a:prstClr val="white"/>
              </a:solidFill>
              <a:latin typeface="ITC Franklin Gothic Std Book" panose="020B050403050302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E47100"/>
                  </a:solidFill>
                </a:uFill>
                <a:latin typeface="ITC Franklin Gothic Std Book" panose="020B0504030503020204" pitchFamily="34" charset="0"/>
              </a:rPr>
              <a:t>Social and Decision Analytics Division (SDAD)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E47100"/>
                  </a:solidFill>
                </a:uFill>
                <a:latin typeface="ITC Franklin Gothic Std Book" panose="020B0504030503020204" pitchFamily="34" charset="0"/>
              </a:rPr>
              <a:t>UVA Environmental Resilience Institute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E47100"/>
                </a:solidFill>
              </a:uFill>
              <a:latin typeface="ITC Franklin Gothic Std Book" panose="020B05040305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5649" y="1184134"/>
            <a:ext cx="11224590" cy="1345486"/>
          </a:xfrm>
        </p:spPr>
        <p:txBody>
          <a:bodyPr/>
          <a:lstStyle/>
          <a:p>
            <a:pPr lvl="0">
              <a:defRPr/>
            </a:pPr>
            <a:r>
              <a:rPr lang="en-US" cap="none" dirty="0">
                <a:uFillTx/>
                <a:latin typeface="ITC Franklin Gothic Std Bk Cd"/>
              </a:rPr>
              <a:t>COASTAL FUTURES</a:t>
            </a:r>
          </a:p>
          <a:p>
            <a:pPr lvl="0">
              <a:defRPr/>
            </a:pPr>
            <a:endParaRPr lang="en-US" cap="none" dirty="0">
              <a:uFillTx/>
              <a:latin typeface="ITC Franklin Gothic Std Bk Cd"/>
            </a:endParaRPr>
          </a:p>
          <a:p>
            <a:pPr lvl="0">
              <a:defRPr/>
            </a:pPr>
            <a:r>
              <a:rPr lang="en-US" cap="none" dirty="0">
                <a:uFillTx/>
                <a:latin typeface="ITC Franklin Gothic Std Bk Cd"/>
              </a:rPr>
              <a:t>Building Capacity for Data-Driven Adaptation</a:t>
            </a:r>
          </a:p>
          <a:p>
            <a:pPr lvl="0">
              <a:defRPr/>
            </a:pPr>
            <a:r>
              <a:rPr lang="en-US" cap="none" dirty="0">
                <a:uFillTx/>
                <a:latin typeface="ITC Franklin Gothic Std Bk Cd"/>
              </a:rPr>
              <a:t>in Rural Coastal Communities</a:t>
            </a:r>
          </a:p>
        </p:txBody>
      </p:sp>
    </p:spTree>
    <p:extLst>
      <p:ext uri="{BB962C8B-B14F-4D97-AF65-F5344CB8AC3E}">
        <p14:creationId xmlns:p14="http://schemas.microsoft.com/office/powerpoint/2010/main" val="117100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FE4D537-17AA-5044-8525-CD08C9AEE2CB}"/>
              </a:ext>
            </a:extLst>
          </p:cNvPr>
          <p:cNvSpPr txBox="1">
            <a:spLocks/>
          </p:cNvSpPr>
          <p:nvPr/>
        </p:nvSpPr>
        <p:spPr>
          <a:xfrm>
            <a:off x="1297855" y="584783"/>
            <a:ext cx="5838926" cy="520893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Goal:</a:t>
            </a: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Developing tools and build capacity for rural coastal communities to face challenges form climate risks: saltwater intrusion from sea level rise and storm flooding.</a:t>
            </a: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b="1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Research Questions: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How do coastal flooding and groundwater salinization impact crop production and coastal habitats?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Where are climate risks and inequities most pronounced now and in the future?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How will water security change across different communities? How does this change under different adaptation policies?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CA828-702D-9547-B864-065EC3FE5422}"/>
              </a:ext>
            </a:extLst>
          </p:cNvPr>
          <p:cNvSpPr txBox="1"/>
          <p:nvPr/>
        </p:nvSpPr>
        <p:spPr>
          <a:xfrm>
            <a:off x="11675327" y="31892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E24E-04B4-2449-8588-044B078F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58" y="952680"/>
            <a:ext cx="459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B48DA3-C816-1E4E-9B73-B522CEB1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772695"/>
            <a:ext cx="9547612" cy="53126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F9DB0B-9617-3244-AD3F-D40A577DA9C2}"/>
              </a:ext>
            </a:extLst>
          </p:cNvPr>
          <p:cNvSpPr/>
          <p:nvPr/>
        </p:nvSpPr>
        <p:spPr>
          <a:xfrm>
            <a:off x="1460810" y="1338146"/>
            <a:ext cx="1338146" cy="83634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988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3682" y="1117600"/>
            <a:ext cx="11738318" cy="5494033"/>
            <a:chOff x="76200" y="742949"/>
            <a:chExt cx="9067801" cy="424411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65" t="9972" r="8079" b="11216"/>
            <a:stretch/>
          </p:blipFill>
          <p:spPr>
            <a:xfrm>
              <a:off x="6629400" y="848463"/>
              <a:ext cx="2486296" cy="24507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87" t="11237" r="10427" b="13624"/>
            <a:stretch/>
          </p:blipFill>
          <p:spPr>
            <a:xfrm>
              <a:off x="2453844" y="848463"/>
              <a:ext cx="2432725" cy="2450740"/>
            </a:xfrm>
            <a:prstGeom prst="rect">
              <a:avLst/>
            </a:prstGeom>
          </p:spPr>
        </p:pic>
        <p:pic>
          <p:nvPicPr>
            <p:cNvPr id="5" name="Picture 4" descr="ACS_PUFS_county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100" b="70900" l="16375" r="92375">
                          <a14:foregroundMark x1="56250" y1="68900" x2="56250" y2="68900"/>
                          <a14:foregroundMark x1="18125" y1="45800" x2="18125" y2="45800"/>
                          <a14:foregroundMark x1="17875" y1="41000" x2="17875" y2="41000"/>
                          <a14:foregroundMark x1="39000" y1="27800" x2="39000" y2="27800"/>
                          <a14:foregroundMark x1="50750" y1="27800" x2="50750" y2="27800"/>
                          <a14:foregroundMark x1="88375" y1="50500" x2="88375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143" t="26054" r="9653" b="28906"/>
            <a:stretch/>
          </p:blipFill>
          <p:spPr>
            <a:xfrm>
              <a:off x="4419600" y="848463"/>
              <a:ext cx="2292235" cy="2316653"/>
            </a:xfrm>
            <a:prstGeom prst="rect">
              <a:avLst/>
            </a:prstGeom>
          </p:spPr>
        </p:pic>
        <p:pic>
          <p:nvPicPr>
            <p:cNvPr id="12" name="Picture 11" descr="ACS_PUFS_pair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7199" y="742949"/>
              <a:ext cx="2971801" cy="2971801"/>
            </a:xfrm>
            <a:prstGeom prst="rect">
              <a:avLst/>
            </a:prstGeom>
          </p:spPr>
        </p:pic>
        <p:pic>
          <p:nvPicPr>
            <p:cNvPr id="4" name="Picture 3" descr="CL_value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84" t="7730" r="8179" b="9566"/>
            <a:stretch/>
          </p:blipFill>
          <p:spPr>
            <a:xfrm>
              <a:off x="76200" y="848463"/>
              <a:ext cx="2377644" cy="245074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69425" y="3532822"/>
              <a:ext cx="19226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 summary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by block group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0" y="3532822"/>
              <a:ext cx="1857720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 Microdata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county sample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601" y="3532822"/>
              <a:ext cx="2057400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Household level Imputation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6400800" y="4109242"/>
              <a:ext cx="533400" cy="228600"/>
            </a:xfrm>
            <a:prstGeom prst="rightArrow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30864" y="4729106"/>
            <a:ext cx="2487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b="1" u="sng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Local Data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housing price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tax amount from real estate tax assessments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3086BD-9DC2-864E-AB5B-FF0B6890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34365-D864-114A-89B0-84A7AD784C10}"/>
              </a:ext>
            </a:extLst>
          </p:cNvPr>
          <p:cNvSpPr txBox="1"/>
          <p:nvPr/>
        </p:nvSpPr>
        <p:spPr>
          <a:xfrm>
            <a:off x="2397512" y="178420"/>
            <a:ext cx="786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12F6C"/>
                </a:solidFill>
              </a:rPr>
              <a:t>Impute a synthetic population by combining multiple</a:t>
            </a:r>
          </a:p>
          <a:p>
            <a:pPr algn="ctr"/>
            <a:r>
              <a:rPr lang="en-US" sz="2400" dirty="0">
                <a:solidFill>
                  <a:srgbClr val="012F6C"/>
                </a:solidFill>
              </a:rPr>
              <a:t>sources of administrative and survey data</a:t>
            </a:r>
          </a:p>
        </p:txBody>
      </p:sp>
    </p:spTree>
    <p:extLst>
      <p:ext uri="{BB962C8B-B14F-4D97-AF65-F5344CB8AC3E}">
        <p14:creationId xmlns:p14="http://schemas.microsoft.com/office/powerpoint/2010/main" val="265510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AAB00-0EB4-1047-91EB-71621F5E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62" y="992826"/>
            <a:ext cx="7647744" cy="520893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B6DF569-0CF1-D347-AA2B-A301A4692CA1}"/>
              </a:ext>
            </a:extLst>
          </p:cNvPr>
          <p:cNvSpPr txBox="1">
            <a:spLocks/>
          </p:cNvSpPr>
          <p:nvPr/>
        </p:nvSpPr>
        <p:spPr>
          <a:xfrm>
            <a:off x="605691" y="1193161"/>
            <a:ext cx="3847171" cy="520893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Learn about population projections using cohort components (and other methods).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Create decadal projections of ESVA as inputs into scenario analysis under different climate outcomes and adaptation policies.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7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12B54-559F-7047-A5B8-C2F89F4973EE}"/>
              </a:ext>
            </a:extLst>
          </p:cNvPr>
          <p:cNvSpPr txBox="1">
            <a:spLocks/>
          </p:cNvSpPr>
          <p:nvPr/>
        </p:nvSpPr>
        <p:spPr>
          <a:xfrm>
            <a:off x="1297855" y="584783"/>
            <a:ext cx="8770705" cy="520893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r>
              <a:rPr lang="en-US" b="1" dirty="0">
                <a:solidFill>
                  <a:srgbClr val="002060"/>
                </a:solidFill>
              </a:rPr>
              <a:t>Summer Tasks</a:t>
            </a:r>
            <a:endParaRPr lang="en-US" dirty="0">
              <a:solidFill>
                <a:srgbClr val="002060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Project background and literature review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Data discovery and inventory to characterize households and farms in ESVA; data acquisition, cleaning, linking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Help to construct a synthetic population for Accomack and Northampton counties using Iterative Proportional Fitting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Apply demographic projections to predict how these populations will change over the next several decades</a:t>
            </a:r>
          </a:p>
        </p:txBody>
      </p:sp>
    </p:spTree>
    <p:extLst>
      <p:ext uri="{BB962C8B-B14F-4D97-AF65-F5344CB8AC3E}">
        <p14:creationId xmlns:p14="http://schemas.microsoft.com/office/powerpoint/2010/main" val="52275836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02727821-2E31-934A-A32E-C14E5F12B740}"/>
    </a:ext>
  </a:extLst>
</a:theme>
</file>

<file path=ppt/theme/theme10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1.xml><?xml version="1.0" encoding="utf-8"?>
<a:theme xmlns:a="http://schemas.openxmlformats.org/drawingml/2006/main" name="2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3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4.xml><?xml version="1.0" encoding="utf-8"?>
<a:theme xmlns:a="http://schemas.openxmlformats.org/drawingml/2006/main" name="2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6.xml><?xml version="1.0" encoding="utf-8"?>
<a:theme xmlns:a="http://schemas.openxmlformats.org/drawingml/2006/main" name="1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4368A4E1-956E-1D4D-B20B-BDE19238EAF7}"/>
    </a:ext>
  </a:extLst>
</a:theme>
</file>

<file path=ppt/theme/theme17.xml><?xml version="1.0" encoding="utf-8"?>
<a:theme xmlns:a="http://schemas.openxmlformats.org/drawingml/2006/main" name="1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>
        <a:sp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ITC Franklin Gothic Std Book" panose="020B0504030503020204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8.xml><?xml version="1.0" encoding="utf-8"?>
<a:theme xmlns:a="http://schemas.openxmlformats.org/drawingml/2006/main" name="3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9.xml><?xml version="1.0" encoding="utf-8"?>
<a:theme xmlns:a="http://schemas.openxmlformats.org/drawingml/2006/main" name="1_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ppt/theme/theme2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33E50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0C4570A-1D77-7046-B3DE-723FE9619450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434CA7D8-5399-7149-85E4-3B3D3052645F}"/>
    </a:ext>
  </a:extLst>
</a:theme>
</file>

<file path=ppt/theme/theme4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FC5AA49-074C-B140-8DAD-ED0AE7B80A03}"/>
    </a:ext>
  </a:extLst>
</a:theme>
</file>

<file path=ppt/theme/theme5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B7182D6-1745-874B-95D6-18CAC20F0806}"/>
    </a:ext>
  </a:extLst>
</a:theme>
</file>

<file path=ppt/theme/theme6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3DE15A0-8418-BB4A-B272-16A28AFE5ABD}"/>
    </a:ext>
  </a:extLst>
</a:theme>
</file>

<file path=ppt/theme/theme7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CAF1A107-3AEE-A946-94CD-C3F923F9FBB3}"/>
    </a:ext>
  </a:extLst>
</a:theme>
</file>

<file path=ppt/theme/theme8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069C071-F26A-1A4A-B28C-A371727EB3E6}"/>
    </a:ext>
  </a:extLst>
</a:theme>
</file>

<file path=ppt/theme/theme9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ba80a41-9917-4a22-8f13-cb051ddce64c">
      <UserInfo>
        <DisplayName/>
        <AccountId xsi:nil="true"/>
        <AccountType/>
      </UserInfo>
    </SharedWithUsers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92EF6C-D6BB-4608-BA35-E518DFB13D6B}">
  <ds:schemaRefs>
    <ds:schemaRef ds:uri="http://schemas.microsoft.com/office/2006/documentManagement/types"/>
    <ds:schemaRef ds:uri="http://purl.org/dc/elements/1.1/"/>
    <ds:schemaRef ds:uri="7a2657dd-b8a5-4c99-8d51-b0b9d254c989"/>
    <ds:schemaRef ds:uri="5ba80a41-9917-4a22-8f13-cb051ddce64c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EEAD2C-F23A-4A20-9B1A-DCFC1065370F}"/>
</file>

<file path=docProps/app.xml><?xml version="1.0" encoding="utf-8"?>
<Properties xmlns="http://schemas.openxmlformats.org/officeDocument/2006/extended-properties" xmlns:vt="http://schemas.openxmlformats.org/officeDocument/2006/docPropsVTypes">
  <Template>title page</Template>
  <TotalTime>85863</TotalTime>
  <Words>296</Words>
  <Application>Microsoft Macintosh PowerPoint</Application>
  <PresentationFormat>Widescreen</PresentationFormat>
  <Paragraphs>50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6</vt:i4>
      </vt:variant>
    </vt:vector>
  </HeadingPairs>
  <TitlesOfParts>
    <vt:vector size="34" baseType="lpstr">
      <vt:lpstr>Arial</vt:lpstr>
      <vt:lpstr>Calibri</vt:lpstr>
      <vt:lpstr>Calibri Light</vt:lpstr>
      <vt:lpstr>Helvetica Light</vt:lpstr>
      <vt:lpstr>ITC Franklin Gothic Std Bk Cd</vt:lpstr>
      <vt:lpstr>ITC Franklin Gothic Std Bk Cp</vt:lpstr>
      <vt:lpstr>ITC Franklin Gothic Std Bk XCp</vt:lpstr>
      <vt:lpstr>ITC Franklin Gothic Std Book</vt:lpstr>
      <vt:lpstr>ITC Franklin Gothic Std Med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Title Page 2</vt:lpstr>
      <vt:lpstr>Image Small Placeholder</vt:lpstr>
      <vt:lpstr>2_Quote</vt:lpstr>
      <vt:lpstr>Quote</vt:lpstr>
      <vt:lpstr>Title Page 4</vt:lpstr>
      <vt:lpstr>2_Image Small Placeholder</vt:lpstr>
      <vt:lpstr>1_Quote</vt:lpstr>
      <vt:lpstr>1_Image Small Placeholder</vt:lpstr>
      <vt:lpstr>1_Title Page 4</vt:lpstr>
      <vt:lpstr>3_Image Small Placeholder</vt:lpstr>
      <vt:lpstr>1_Title Page 2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Stephanie Shioo</dc:creator>
  <cp:keywords/>
  <dc:description/>
  <cp:lastModifiedBy>Goldstein, Joshua Randall (jrg3bs)</cp:lastModifiedBy>
  <cp:revision>284</cp:revision>
  <cp:lastPrinted>2020-02-07T17:49:54Z</cp:lastPrinted>
  <dcterms:created xsi:type="dcterms:W3CDTF">2018-11-22T14:02:12Z</dcterms:created>
  <dcterms:modified xsi:type="dcterms:W3CDTF">2022-05-31T15:07:30Z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Order">
    <vt:r8>17156100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